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64" r:id="rId9"/>
    <p:sldId id="265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26.02.2023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26.02.2023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26.02.2023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26.02.2023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/>
        </p:nvSpPr>
        <p:spPr>
          <a:xfrm>
            <a:off x="685800" y="1674813"/>
            <a:ext cx="7772400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dirty="0" err="1" smtClean="0"/>
              <a:t>Электробезопасность</a:t>
            </a:r>
            <a:endParaRPr lang="ru-RU" dirty="0"/>
          </a:p>
        </p:txBody>
      </p:sp>
      <p:sp>
        <p:nvSpPr>
          <p:cNvPr id="5" name="Подзаголовок 2"/>
          <p:cNvSpPr>
            <a:spLocks noGrp="1"/>
          </p:cNvSpPr>
          <p:nvPr/>
        </p:nvSpPr>
        <p:spPr>
          <a:xfrm>
            <a:off x="1371600" y="3430588"/>
            <a:ext cx="6400800" cy="1752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dirty="0" smtClean="0">
                <a:solidFill>
                  <a:srgbClr val="0000FF"/>
                </a:solidFill>
              </a:rPr>
              <a:t>3 СРЕДСТВА ЗАЩИТЫ, ИСПОЛЬЗУЕМЫЕ В </a:t>
            </a:r>
            <a:r>
              <a:rPr lang="ru-RU" dirty="0" smtClean="0">
                <a:solidFill>
                  <a:srgbClr val="0000FF"/>
                </a:solidFill>
              </a:rPr>
              <a:t>ЭЛЕКТРОУСТАНОВКАХ</a:t>
            </a:r>
            <a:endParaRPr lang="ru-RU" dirty="0">
              <a:solidFill>
                <a:srgbClr val="0000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25470"/>
          </a:xfrm>
        </p:spPr>
        <p:txBody>
          <a:bodyPr>
            <a:noAutofit/>
          </a:bodyPr>
          <a:lstStyle/>
          <a:p>
            <a:r>
              <a:rPr lang="ru-RU" sz="3200" dirty="0" smtClean="0">
                <a:solidFill>
                  <a:srgbClr val="0000FF"/>
                </a:solidFill>
              </a:rPr>
              <a:t>3.1. Общая характеристика средств защиты</a:t>
            </a:r>
            <a:br>
              <a:rPr lang="ru-RU" sz="3200" dirty="0" smtClean="0">
                <a:solidFill>
                  <a:srgbClr val="0000FF"/>
                </a:solidFill>
              </a:rPr>
            </a:br>
            <a:endParaRPr lang="ru-RU" sz="3200" dirty="0">
              <a:solidFill>
                <a:srgbClr val="0000FF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1214422"/>
            <a:ext cx="8229600" cy="4525963"/>
          </a:xfrm>
        </p:spPr>
        <p:txBody>
          <a:bodyPr>
            <a:noAutofit/>
          </a:bodyPr>
          <a:lstStyle/>
          <a:p>
            <a:pPr marL="72000" indent="0">
              <a:buNone/>
            </a:pPr>
            <a:r>
              <a:rPr lang="ru-RU" sz="2400" dirty="0" smtClean="0">
                <a:solidFill>
                  <a:srgbClr val="0000FF"/>
                </a:solidFill>
              </a:rPr>
              <a:t>Средство </a:t>
            </a:r>
            <a:r>
              <a:rPr lang="ru-RU" sz="2400" dirty="0" smtClean="0">
                <a:solidFill>
                  <a:srgbClr val="0000FF"/>
                </a:solidFill>
              </a:rPr>
              <a:t>защиты</a:t>
            </a:r>
            <a:r>
              <a:rPr lang="ru-RU" sz="2400" dirty="0" smtClean="0"/>
              <a:t> предназначено для предотвращения или </a:t>
            </a:r>
            <a:r>
              <a:rPr lang="ru-RU" sz="2400" dirty="0" smtClean="0"/>
              <a:t>уменьшения </a:t>
            </a:r>
            <a:r>
              <a:rPr lang="ru-RU" sz="2400" dirty="0" smtClean="0"/>
              <a:t>воздействия на работающего опасных и вредных </a:t>
            </a:r>
            <a:r>
              <a:rPr lang="ru-RU" sz="2400" dirty="0" smtClean="0"/>
              <a:t>производственных факторов</a:t>
            </a:r>
            <a:r>
              <a:rPr lang="ru-RU" sz="2400" dirty="0" smtClean="0"/>
              <a:t>. </a:t>
            </a:r>
            <a:endParaRPr lang="ru-RU" sz="2400" dirty="0" smtClean="0"/>
          </a:p>
          <a:p>
            <a:pPr marL="72000" indent="0">
              <a:buNone/>
            </a:pPr>
            <a:endParaRPr lang="ru-RU" sz="2400" dirty="0" smtClean="0"/>
          </a:p>
          <a:p>
            <a:pPr marL="72000" indent="0">
              <a:buNone/>
            </a:pPr>
            <a:r>
              <a:rPr lang="ru-RU" sz="2400" dirty="0" smtClean="0"/>
              <a:t>Индивидуальные                                                Коллективные</a:t>
            </a:r>
            <a:r>
              <a:rPr lang="ru-RU" sz="2400" dirty="0" smtClean="0"/>
              <a:t>.</a:t>
            </a:r>
          </a:p>
          <a:p>
            <a:pPr marL="72000" indent="0">
              <a:buNone/>
            </a:pPr>
            <a:endParaRPr lang="ru-RU" sz="2400" dirty="0" smtClean="0"/>
          </a:p>
          <a:p>
            <a:pPr marL="72000" indent="0">
              <a:buNone/>
            </a:pPr>
            <a:r>
              <a:rPr lang="ru-RU" sz="2400" dirty="0" smtClean="0">
                <a:solidFill>
                  <a:srgbClr val="0000FF"/>
                </a:solidFill>
              </a:rPr>
              <a:t>Средства </a:t>
            </a:r>
            <a:r>
              <a:rPr lang="ru-RU" sz="2400" dirty="0" smtClean="0">
                <a:solidFill>
                  <a:srgbClr val="0000FF"/>
                </a:solidFill>
              </a:rPr>
              <a:t>коллективной защиты</a:t>
            </a:r>
            <a:r>
              <a:rPr lang="ru-RU" sz="2400" dirty="0" smtClean="0"/>
              <a:t>, конструктивно и </a:t>
            </a:r>
            <a:r>
              <a:rPr lang="ru-RU" sz="2400" dirty="0" smtClean="0"/>
              <a:t>функционально связанны </a:t>
            </a:r>
            <a:r>
              <a:rPr lang="ru-RU" sz="2400" dirty="0" smtClean="0"/>
              <a:t>с производственным процессом, производственным </a:t>
            </a:r>
            <a:r>
              <a:rPr lang="ru-RU" sz="2400" dirty="0" smtClean="0"/>
              <a:t>оборудованием</a:t>
            </a:r>
            <a:r>
              <a:rPr lang="ru-RU" sz="2400" dirty="0" smtClean="0"/>
              <a:t>, помещением, зданием, сооружением.</a:t>
            </a:r>
          </a:p>
          <a:p>
            <a:pPr marL="72000" indent="0">
              <a:buNone/>
            </a:pPr>
            <a:r>
              <a:rPr lang="ru-RU" sz="2400" dirty="0" smtClean="0">
                <a:solidFill>
                  <a:srgbClr val="0000FF"/>
                </a:solidFill>
              </a:rPr>
              <a:t>Средства индивидуальной защиты </a:t>
            </a:r>
            <a:r>
              <a:rPr lang="ru-RU" sz="2400" dirty="0" smtClean="0"/>
              <a:t>используются одним человеком.</a:t>
            </a:r>
          </a:p>
          <a:p>
            <a:pPr marL="72000" indent="0">
              <a:buNone/>
            </a:pPr>
            <a:endParaRPr lang="ru-RU" sz="2400" dirty="0"/>
          </a:p>
        </p:txBody>
      </p:sp>
      <p:cxnSp>
        <p:nvCxnSpPr>
          <p:cNvPr id="5" name="Прямая со стрелкой 4"/>
          <p:cNvCxnSpPr/>
          <p:nvPr/>
        </p:nvCxnSpPr>
        <p:spPr>
          <a:xfrm rot="5400000">
            <a:off x="2607455" y="2464587"/>
            <a:ext cx="571504" cy="357190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Прямая со стрелкой 5"/>
          <p:cNvCxnSpPr/>
          <p:nvPr/>
        </p:nvCxnSpPr>
        <p:spPr>
          <a:xfrm rot="16200000" flipH="1">
            <a:off x="5715008" y="2285992"/>
            <a:ext cx="571504" cy="571504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5725" y="1185882"/>
            <a:ext cx="8972550" cy="502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TextBox 4"/>
          <p:cNvSpPr txBox="1"/>
          <p:nvPr/>
        </p:nvSpPr>
        <p:spPr>
          <a:xfrm>
            <a:off x="714348" y="214290"/>
            <a:ext cx="828680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>
                <a:solidFill>
                  <a:srgbClr val="0000FF"/>
                </a:solidFill>
              </a:rPr>
              <a:t>Изолирующие электрозащитные средства</a:t>
            </a:r>
            <a:endParaRPr lang="ru-RU" sz="3200" dirty="0">
              <a:solidFill>
                <a:srgbClr val="0000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714348" y="214290"/>
            <a:ext cx="828680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>
                <a:solidFill>
                  <a:srgbClr val="0000FF"/>
                </a:solidFill>
              </a:rPr>
              <a:t>Изолирующие электрозащитные средства</a:t>
            </a:r>
            <a:endParaRPr lang="ru-RU" sz="3200" dirty="0">
              <a:solidFill>
                <a:srgbClr val="0000FF"/>
              </a:solidFill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0488" y="2176463"/>
            <a:ext cx="8963025" cy="2505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2594"/>
          </a:xfrm>
        </p:spPr>
        <p:txBody>
          <a:bodyPr>
            <a:normAutofit/>
          </a:bodyPr>
          <a:lstStyle/>
          <a:p>
            <a:r>
              <a:rPr lang="ru-RU" sz="3200" dirty="0" smtClean="0">
                <a:solidFill>
                  <a:srgbClr val="0000FF"/>
                </a:solidFill>
              </a:rPr>
              <a:t>Средства индивидуальной </a:t>
            </a:r>
            <a:r>
              <a:rPr lang="ru-RU" sz="3200" dirty="0" smtClean="0">
                <a:solidFill>
                  <a:srgbClr val="0000FF"/>
                </a:solidFill>
              </a:rPr>
              <a:t>защиты</a:t>
            </a:r>
            <a:endParaRPr lang="ru-RU" sz="3200" dirty="0">
              <a:solidFill>
                <a:srgbClr val="0000FF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1071546"/>
            <a:ext cx="8229600" cy="5197493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</a:pPr>
            <a:r>
              <a:rPr lang="ru-RU" sz="2400" dirty="0" smtClean="0"/>
              <a:t>средства защиты головы (каски защитные, которые </a:t>
            </a:r>
            <a:r>
              <a:rPr lang="ru-RU" sz="2400" dirty="0" smtClean="0"/>
              <a:t>предназначены для</a:t>
            </a:r>
            <a:r>
              <a:rPr lang="ru-RU" sz="2400" dirty="0" smtClean="0"/>
              <a:t>: для защиты головы работающего от механических повреждений, </a:t>
            </a:r>
            <a:r>
              <a:rPr lang="ru-RU" sz="2400" dirty="0" smtClean="0"/>
              <a:t>от воды </a:t>
            </a:r>
            <a:r>
              <a:rPr lang="ru-RU" sz="2400" dirty="0" smtClean="0"/>
              <a:t>и агрессивных жидкостей, от поражения электрическим током </a:t>
            </a:r>
            <a:r>
              <a:rPr lang="ru-RU" sz="2400" dirty="0" smtClean="0"/>
              <a:t>при случайном </a:t>
            </a:r>
            <a:r>
              <a:rPr lang="ru-RU" sz="2400" dirty="0" smtClean="0"/>
              <a:t>касании токоведущих частей, находящихся под </a:t>
            </a:r>
            <a:r>
              <a:rPr lang="ru-RU" sz="2400" dirty="0" smtClean="0"/>
              <a:t>напряжением до </a:t>
            </a:r>
            <a:r>
              <a:rPr lang="ru-RU" sz="2400" dirty="0" smtClean="0"/>
              <a:t>1000 В);</a:t>
            </a:r>
          </a:p>
          <a:p>
            <a:pPr>
              <a:spcBef>
                <a:spcPts val="0"/>
              </a:spcBef>
            </a:pPr>
            <a:r>
              <a:rPr lang="ru-RU" sz="2400" dirty="0" smtClean="0"/>
              <a:t>средства защиты глаз и лица (очки и щитки защитные);</a:t>
            </a:r>
          </a:p>
          <a:p>
            <a:pPr>
              <a:spcBef>
                <a:spcPts val="0"/>
              </a:spcBef>
            </a:pPr>
            <a:r>
              <a:rPr lang="ru-RU" sz="2400" dirty="0" smtClean="0"/>
              <a:t>средства защиты органов дыхания (противогазы и респираторы);</a:t>
            </a:r>
          </a:p>
          <a:p>
            <a:pPr>
              <a:spcBef>
                <a:spcPts val="0"/>
              </a:spcBef>
            </a:pPr>
            <a:r>
              <a:rPr lang="ru-RU" sz="2400" dirty="0" smtClean="0"/>
              <a:t>средства защиты рук (рукавицы);</a:t>
            </a:r>
          </a:p>
          <a:p>
            <a:pPr>
              <a:spcBef>
                <a:spcPts val="0"/>
              </a:spcBef>
            </a:pPr>
            <a:r>
              <a:rPr lang="ru-RU" sz="2400" dirty="0" smtClean="0"/>
              <a:t>средства защиты от падения с высоты (пояса </a:t>
            </a:r>
            <a:r>
              <a:rPr lang="ru-RU" sz="2400" dirty="0" smtClean="0"/>
              <a:t> предохранительные и канаты </a:t>
            </a:r>
            <a:r>
              <a:rPr lang="ru-RU" sz="2400" dirty="0" smtClean="0"/>
              <a:t>страховочные);</a:t>
            </a:r>
          </a:p>
          <a:p>
            <a:pPr>
              <a:spcBef>
                <a:spcPts val="0"/>
              </a:spcBef>
            </a:pPr>
            <a:r>
              <a:rPr lang="ru-RU" sz="2400" dirty="0" smtClean="0"/>
              <a:t>одежда специальная защитная (комплекты для защиты от </a:t>
            </a:r>
            <a:r>
              <a:rPr lang="ru-RU" sz="2400" dirty="0" smtClean="0"/>
              <a:t>электрической </a:t>
            </a:r>
            <a:r>
              <a:rPr lang="ru-RU" sz="2400" dirty="0" smtClean="0"/>
              <a:t>дуги).</a:t>
            </a:r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dirty="0" smtClean="0">
                <a:solidFill>
                  <a:srgbClr val="0000FF"/>
                </a:solidFill>
              </a:rPr>
              <a:t>3.2. Правила хранения и использования средств защиты</a:t>
            </a:r>
            <a:endParaRPr lang="ru-RU" sz="3200" dirty="0">
              <a:solidFill>
                <a:srgbClr val="0000FF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1785926"/>
            <a:ext cx="8229600" cy="4714908"/>
          </a:xfrm>
        </p:spPr>
        <p:txBody>
          <a:bodyPr>
            <a:normAutofit fontScale="92500" lnSpcReduction="10000"/>
          </a:bodyPr>
          <a:lstStyle/>
          <a:p>
            <a:r>
              <a:rPr lang="ru-RU" dirty="0" smtClean="0"/>
              <a:t>необходимо хранить в закрытых помещениях.</a:t>
            </a:r>
          </a:p>
          <a:p>
            <a:r>
              <a:rPr lang="ru-RU" dirty="0" smtClean="0"/>
              <a:t>размещают в специально оборудованных местах.</a:t>
            </a:r>
          </a:p>
          <a:p>
            <a:r>
              <a:rPr lang="ru-RU" dirty="0" smtClean="0"/>
              <a:t>должны иметься перечни средств защиты.</a:t>
            </a:r>
          </a:p>
          <a:p>
            <a:pPr indent="0">
              <a:buNone/>
            </a:pPr>
            <a:endParaRPr lang="ru-RU" dirty="0" smtClean="0">
              <a:solidFill>
                <a:srgbClr val="0000FF"/>
              </a:solidFill>
            </a:endParaRPr>
          </a:p>
          <a:p>
            <a:pPr indent="0">
              <a:buNone/>
            </a:pPr>
            <a:r>
              <a:rPr lang="ru-RU" dirty="0" smtClean="0">
                <a:solidFill>
                  <a:srgbClr val="0000FF"/>
                </a:solidFill>
              </a:rPr>
              <a:t>Перед </a:t>
            </a:r>
            <a:r>
              <a:rPr lang="ru-RU" dirty="0" smtClean="0">
                <a:solidFill>
                  <a:srgbClr val="0000FF"/>
                </a:solidFill>
              </a:rPr>
              <a:t>каждым </a:t>
            </a:r>
            <a:r>
              <a:rPr lang="ru-RU" dirty="0" smtClean="0">
                <a:solidFill>
                  <a:srgbClr val="0000FF"/>
                </a:solidFill>
              </a:rPr>
              <a:t>применением (!)</a:t>
            </a:r>
            <a:r>
              <a:rPr lang="ru-RU" dirty="0" smtClean="0"/>
              <a:t> </a:t>
            </a:r>
            <a:r>
              <a:rPr lang="ru-RU" dirty="0" smtClean="0"/>
              <a:t>средства защиты персонал обязан </a:t>
            </a:r>
            <a:r>
              <a:rPr lang="ru-RU" dirty="0" smtClean="0"/>
              <a:t>проверить </a:t>
            </a:r>
            <a:r>
              <a:rPr lang="ru-RU" dirty="0" smtClean="0"/>
              <a:t>его исправность, отсутствие внешних повреждений и загрязнений, </a:t>
            </a:r>
            <a:r>
              <a:rPr lang="ru-RU" dirty="0" smtClean="0"/>
              <a:t>а также </a:t>
            </a:r>
            <a:r>
              <a:rPr lang="ru-RU" dirty="0" smtClean="0"/>
              <a:t>проверить по штампу срок годности.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428605"/>
            <a:ext cx="8229600" cy="1357321"/>
          </a:xfrm>
        </p:spPr>
        <p:txBody>
          <a:bodyPr>
            <a:normAutofit/>
          </a:bodyPr>
          <a:lstStyle/>
          <a:p>
            <a:r>
              <a:rPr lang="ru-RU" sz="2400" dirty="0" smtClean="0"/>
              <a:t>На выдержавшие испытания средства защиты, применение </a:t>
            </a:r>
            <a:r>
              <a:rPr lang="ru-RU" sz="2400" dirty="0" smtClean="0"/>
              <a:t>которых зависит </a:t>
            </a:r>
            <a:r>
              <a:rPr lang="ru-RU" sz="2400" dirty="0" smtClean="0"/>
              <a:t>от напряжения электроустановки, ставится штамп </a:t>
            </a:r>
            <a:r>
              <a:rPr lang="ru-RU" sz="2400" dirty="0" smtClean="0"/>
              <a:t>следующей формы</a:t>
            </a:r>
            <a:r>
              <a:rPr lang="ru-RU" sz="2400" dirty="0" smtClean="0"/>
              <a:t>:</a:t>
            </a:r>
            <a:endParaRPr lang="ru-RU" sz="2400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42910" y="1857364"/>
            <a:ext cx="8001057" cy="3094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285728"/>
            <a:ext cx="8229600" cy="2614618"/>
          </a:xfrm>
        </p:spPr>
        <p:txBody>
          <a:bodyPr>
            <a:normAutofit/>
          </a:bodyPr>
          <a:lstStyle/>
          <a:p>
            <a:r>
              <a:rPr lang="ru-RU" sz="2400" dirty="0" smtClean="0"/>
              <a:t>На средства защиты, применение которых не зависит от </a:t>
            </a:r>
            <a:r>
              <a:rPr lang="ru-RU" sz="2400" dirty="0" smtClean="0"/>
              <a:t>напряжения электроустановки </a:t>
            </a:r>
            <a:r>
              <a:rPr lang="ru-RU" sz="2400" dirty="0" smtClean="0"/>
              <a:t>(диэлектрические перчатки, галоши, боты и т.п.), </a:t>
            </a:r>
            <a:r>
              <a:rPr lang="ru-RU" sz="2400" dirty="0" smtClean="0"/>
              <a:t>ставится </a:t>
            </a:r>
            <a:r>
              <a:rPr lang="ru-RU" sz="2400" dirty="0" smtClean="0"/>
              <a:t>штамп следующей формы:</a:t>
            </a:r>
            <a:endParaRPr lang="ru-RU" sz="2400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282" y="2285992"/>
            <a:ext cx="8643966" cy="2910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25470"/>
          </a:xfrm>
        </p:spPr>
        <p:txBody>
          <a:bodyPr>
            <a:normAutofit fontScale="90000"/>
          </a:bodyPr>
          <a:lstStyle/>
          <a:p>
            <a:r>
              <a:rPr lang="ru-RU" sz="3200" dirty="0" smtClean="0">
                <a:solidFill>
                  <a:srgbClr val="0000FF"/>
                </a:solidFill>
              </a:rPr>
              <a:t>Вопросы для самостоятельной </a:t>
            </a:r>
            <a:r>
              <a:rPr lang="ru-RU" sz="3200" dirty="0" smtClean="0">
                <a:solidFill>
                  <a:srgbClr val="0000FF"/>
                </a:solidFill>
              </a:rPr>
              <a:t>проработки</a:t>
            </a:r>
            <a:r>
              <a:rPr lang="ru-RU" sz="3200" dirty="0" smtClean="0">
                <a:solidFill>
                  <a:srgbClr val="0000FF"/>
                </a:solidFill>
              </a:rPr>
              <a:t/>
            </a:r>
            <a:br>
              <a:rPr lang="ru-RU" sz="3200" dirty="0" smtClean="0">
                <a:solidFill>
                  <a:srgbClr val="0000FF"/>
                </a:solidFill>
              </a:rPr>
            </a:br>
            <a:endParaRPr lang="ru-RU" sz="3200" dirty="0">
              <a:solidFill>
                <a:srgbClr val="0000FF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714356"/>
            <a:ext cx="9001156" cy="4525963"/>
          </a:xfrm>
        </p:spPr>
        <p:txBody>
          <a:bodyPr>
            <a:noAutofit/>
          </a:bodyPr>
          <a:lstStyle/>
          <a:p>
            <a:pPr indent="0">
              <a:spcBef>
                <a:spcPts val="0"/>
              </a:spcBef>
              <a:buNone/>
            </a:pPr>
            <a:r>
              <a:rPr lang="ru-RU" sz="2300" dirty="0" smtClean="0"/>
              <a:t>1</a:t>
            </a:r>
            <a:r>
              <a:rPr lang="ru-RU" sz="2300" dirty="0" smtClean="0"/>
              <a:t>. Какие средства защиты относятся к электрозащитным?</a:t>
            </a:r>
          </a:p>
          <a:p>
            <a:pPr indent="0">
              <a:spcBef>
                <a:spcPts val="0"/>
              </a:spcBef>
              <a:buNone/>
            </a:pPr>
            <a:r>
              <a:rPr lang="ru-RU" sz="2300" dirty="0" smtClean="0"/>
              <a:t>2. Перечислите основные и дополнительные электрозащитные </a:t>
            </a:r>
            <a:r>
              <a:rPr lang="ru-RU" sz="2300" dirty="0" smtClean="0"/>
              <a:t>средства в </a:t>
            </a:r>
            <a:r>
              <a:rPr lang="ru-RU" sz="2300" dirty="0" smtClean="0"/>
              <a:t>электроустановках до 1000 В?</a:t>
            </a:r>
          </a:p>
          <a:p>
            <a:pPr indent="0">
              <a:spcBef>
                <a:spcPts val="0"/>
              </a:spcBef>
              <a:buNone/>
            </a:pPr>
            <a:r>
              <a:rPr lang="ru-RU" sz="2300" dirty="0" smtClean="0"/>
              <a:t>3. Перечислите основные и дополнительные электрозащитные </a:t>
            </a:r>
            <a:r>
              <a:rPr lang="ru-RU" sz="2300" dirty="0" smtClean="0"/>
              <a:t>средства в </a:t>
            </a:r>
            <a:r>
              <a:rPr lang="ru-RU" sz="2300" dirty="0" smtClean="0"/>
              <a:t>электроустановках свыше 1000 </a:t>
            </a:r>
            <a:r>
              <a:rPr lang="ru-RU" sz="2300" dirty="0" smtClean="0"/>
              <a:t>В.</a:t>
            </a:r>
            <a:endParaRPr lang="ru-RU" sz="2300" dirty="0" smtClean="0"/>
          </a:p>
          <a:p>
            <a:pPr indent="0">
              <a:spcBef>
                <a:spcPts val="0"/>
              </a:spcBef>
              <a:buNone/>
            </a:pPr>
            <a:r>
              <a:rPr lang="ru-RU" sz="2300" dirty="0" smtClean="0"/>
              <a:t>4. Чем отличаются дополнительные электрозащитные средства от </a:t>
            </a:r>
            <a:r>
              <a:rPr lang="ru-RU" sz="2300" dirty="0" smtClean="0"/>
              <a:t>основных</a:t>
            </a:r>
            <a:r>
              <a:rPr lang="ru-RU" sz="2300" dirty="0" smtClean="0"/>
              <a:t>?</a:t>
            </a:r>
          </a:p>
          <a:p>
            <a:pPr indent="0">
              <a:spcBef>
                <a:spcPts val="0"/>
              </a:spcBef>
              <a:buNone/>
            </a:pPr>
            <a:r>
              <a:rPr lang="ru-RU" sz="2300" dirty="0" smtClean="0"/>
              <a:t>5. Какие средства защиты относятся к индивидуальным?</a:t>
            </a:r>
          </a:p>
          <a:p>
            <a:pPr indent="0">
              <a:spcBef>
                <a:spcPts val="0"/>
              </a:spcBef>
              <a:buNone/>
            </a:pPr>
            <a:r>
              <a:rPr lang="ru-RU" sz="2300" dirty="0" smtClean="0"/>
              <a:t>6. Какие требования предъявляются к содержанию и хранению </a:t>
            </a:r>
            <a:r>
              <a:rPr lang="ru-RU" sz="2300" dirty="0" smtClean="0"/>
              <a:t>средств защиты</a:t>
            </a:r>
            <a:r>
              <a:rPr lang="ru-RU" sz="2300" dirty="0" smtClean="0"/>
              <a:t>.</a:t>
            </a:r>
          </a:p>
          <a:p>
            <a:pPr indent="0">
              <a:spcBef>
                <a:spcPts val="0"/>
              </a:spcBef>
              <a:buNone/>
            </a:pPr>
            <a:r>
              <a:rPr lang="ru-RU" sz="2300" dirty="0" smtClean="0"/>
              <a:t>7. Какой порядок использования средств защиты?</a:t>
            </a:r>
          </a:p>
          <a:p>
            <a:pPr indent="0">
              <a:spcBef>
                <a:spcPts val="0"/>
              </a:spcBef>
              <a:buNone/>
            </a:pPr>
            <a:r>
              <a:rPr lang="ru-RU" sz="2300" dirty="0" smtClean="0"/>
              <a:t>8. Как определяется пригодность к эксплуатации диэлектрических перчаток</a:t>
            </a:r>
            <a:r>
              <a:rPr lang="ru-RU" sz="2300" dirty="0" smtClean="0"/>
              <a:t>?</a:t>
            </a:r>
          </a:p>
          <a:p>
            <a:pPr indent="0">
              <a:spcBef>
                <a:spcPts val="0"/>
              </a:spcBef>
              <a:buNone/>
            </a:pPr>
            <a:r>
              <a:rPr lang="ru-RU" sz="2300" dirty="0" smtClean="0"/>
              <a:t>9. Для каких целей предназначены переносные заземления и </a:t>
            </a:r>
            <a:r>
              <a:rPr lang="ru-RU" sz="2300" dirty="0" smtClean="0"/>
              <a:t>каковы правила </a:t>
            </a:r>
            <a:r>
              <a:rPr lang="ru-RU" sz="2300" dirty="0" smtClean="0"/>
              <a:t>эксплуатации переносных заземлений?</a:t>
            </a:r>
          </a:p>
          <a:p>
            <a:pPr indent="0">
              <a:spcBef>
                <a:spcPts val="0"/>
              </a:spcBef>
              <a:buNone/>
            </a:pPr>
            <a:r>
              <a:rPr lang="ru-RU" sz="2300" dirty="0" smtClean="0"/>
              <a:t>10. Назовите категории плакатов по </a:t>
            </a:r>
            <a:r>
              <a:rPr lang="ru-RU" sz="2300" dirty="0" err="1" smtClean="0"/>
              <a:t>электробезопасности</a:t>
            </a:r>
            <a:r>
              <a:rPr lang="ru-RU" sz="2300" dirty="0" smtClean="0"/>
              <a:t> и их </a:t>
            </a:r>
            <a:r>
              <a:rPr lang="ru-RU" sz="2300" dirty="0" smtClean="0"/>
              <a:t>назначение</a:t>
            </a:r>
            <a:r>
              <a:rPr lang="ru-RU" sz="2300" dirty="0" smtClean="0"/>
              <a:t>.</a:t>
            </a:r>
            <a:endParaRPr lang="ru-RU" sz="23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</TotalTime>
  <Words>374</Words>
  <PresentationFormat>Экран (4:3)</PresentationFormat>
  <Paragraphs>37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Тема Office</vt:lpstr>
      <vt:lpstr>Слайд 1</vt:lpstr>
      <vt:lpstr>3.1. Общая характеристика средств защиты </vt:lpstr>
      <vt:lpstr>Слайд 3</vt:lpstr>
      <vt:lpstr>Слайд 4</vt:lpstr>
      <vt:lpstr>Средства индивидуальной защиты</vt:lpstr>
      <vt:lpstr>3.2. Правила хранения и использования средств защиты</vt:lpstr>
      <vt:lpstr>Слайд 7</vt:lpstr>
      <vt:lpstr>Слайд 8</vt:lpstr>
      <vt:lpstr>Вопросы для самостоятельной проработки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ARTEM</dc:creator>
  <cp:lastModifiedBy>Артем</cp:lastModifiedBy>
  <cp:revision>12</cp:revision>
  <dcterms:created xsi:type="dcterms:W3CDTF">2023-02-26T18:59:00Z</dcterms:created>
  <dcterms:modified xsi:type="dcterms:W3CDTF">2023-02-26T19:23:44Z</dcterms:modified>
</cp:coreProperties>
</file>